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311" r:id="rId2"/>
    <p:sldId id="258" r:id="rId3"/>
    <p:sldId id="329" r:id="rId4"/>
    <p:sldId id="347" r:id="rId5"/>
    <p:sldId id="321" r:id="rId6"/>
    <p:sldId id="322" r:id="rId7"/>
  </p:sldIdLst>
  <p:sldSz cx="9144000" cy="6858000" type="screen4x3"/>
  <p:notesSz cx="6858000" cy="9144000"/>
  <p:defaultTextStyle>
    <a:defPPr>
      <a:defRPr lang="es-MX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0099FF"/>
    <a:srgbClr val="CCCCFF"/>
    <a:srgbClr val="CC99FF"/>
    <a:srgbClr val="66CCFF"/>
    <a:srgbClr val="6699FF"/>
    <a:srgbClr val="33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21" autoAdjust="0"/>
    <p:restoredTop sz="94624" autoAdjust="0"/>
  </p:normalViewPr>
  <p:slideViewPr>
    <p:cSldViewPr>
      <p:cViewPr>
        <p:scale>
          <a:sx n="80" d="100"/>
          <a:sy n="80" d="100"/>
        </p:scale>
        <p:origin x="-996" y="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263EDB6-5F51-43BB-BD3E-53628699CA10}" type="datetimeFigureOut">
              <a:rPr lang="es-MX"/>
              <a:pPr>
                <a:defRPr/>
              </a:pPr>
              <a:t>16/03/2013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MX" noProof="0" dirty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MX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60994F9-02CA-4486-B762-627A73ECE1E2}" type="slidenum">
              <a:rPr lang="es-MX"/>
              <a:pPr>
                <a:defRPr/>
              </a:pPr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7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7735D28-DEFE-4CB2-91A7-62478DF0ECB8}" type="datetimeFigureOut">
              <a:rPr lang="es-ES"/>
              <a:pPr>
                <a:defRPr/>
              </a:pPr>
              <a:t>16/03/2013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 dirty="0"/>
          </a:p>
        </p:txBody>
      </p:sp>
      <p:sp>
        <p:nvSpPr>
          <p:cNvPr id="9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3D11119-91B6-4E12-9599-6FA9920BA4CF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5BC43-4E8B-46D8-9B7A-79E6B0055494}" type="datetimeFigureOut">
              <a:rPr lang="es-ES"/>
              <a:pPr>
                <a:defRPr/>
              </a:pPr>
              <a:t>16/03/2013</a:t>
            </a:fld>
            <a:endParaRPr lang="es-ES" dirty="0"/>
          </a:p>
        </p:txBody>
      </p:sp>
      <p:sp>
        <p:nvSpPr>
          <p:cNvPr id="5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7DA41-09D3-4930-8015-A9995718A8B4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5BEB8-2F98-4C23-BA48-EAFC9A48EDBC}" type="datetimeFigureOut">
              <a:rPr lang="es-ES"/>
              <a:pPr>
                <a:defRPr/>
              </a:pPr>
              <a:t>16/03/2013</a:t>
            </a:fld>
            <a:endParaRPr lang="es-ES" dirty="0"/>
          </a:p>
        </p:txBody>
      </p:sp>
      <p:sp>
        <p:nvSpPr>
          <p:cNvPr id="5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C2B85-BF18-4183-922C-06E876E6E2A6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933B2-A676-4B9F-A855-366F8EB9CD02}" type="datetimeFigureOut">
              <a:rPr lang="es-ES"/>
              <a:pPr>
                <a:defRPr/>
              </a:pPr>
              <a:t>16/03/2013</a:t>
            </a:fld>
            <a:endParaRPr lang="es-ES" dirty="0"/>
          </a:p>
        </p:txBody>
      </p:sp>
      <p:sp>
        <p:nvSpPr>
          <p:cNvPr id="5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64036-9068-492C-B22A-B494BD9645B4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9ABCADA-3FB1-4475-8C58-FC1688DE6468}" type="datetimeFigureOut">
              <a:rPr lang="es-ES"/>
              <a:pPr>
                <a:defRPr/>
              </a:pPr>
              <a:t>16/03/2013</a:t>
            </a:fld>
            <a:endParaRPr lang="es-ES" dirty="0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 dirty="0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FBB6AA2-1AAA-48FE-9B41-901BAB1E643C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67A55-136C-4DB2-BA35-C60B32E697D9}" type="datetimeFigureOut">
              <a:rPr lang="es-ES"/>
              <a:pPr>
                <a:defRPr/>
              </a:pPr>
              <a:t>16/03/2013</a:t>
            </a:fld>
            <a:endParaRPr lang="es-ES" dirty="0"/>
          </a:p>
        </p:txBody>
      </p:sp>
      <p:sp>
        <p:nvSpPr>
          <p:cNvPr id="6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A31F2-A8FC-4F80-BA58-F9E416679BAC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73528-220E-4AF6-AC4D-F77DFFFF5C5D}" type="datetimeFigureOut">
              <a:rPr lang="es-ES"/>
              <a:pPr>
                <a:defRPr/>
              </a:pPr>
              <a:t>16/03/2013</a:t>
            </a:fld>
            <a:endParaRPr lang="es-ES" dirty="0"/>
          </a:p>
        </p:txBody>
      </p:sp>
      <p:sp>
        <p:nvSpPr>
          <p:cNvPr id="8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F0DC3-1FF2-4A85-93D3-E4D7D001927A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B1F87-4395-457D-ACDF-48FD8E44304E}" type="datetimeFigureOut">
              <a:rPr lang="es-ES"/>
              <a:pPr>
                <a:defRPr/>
              </a:pPr>
              <a:t>16/03/2013</a:t>
            </a:fld>
            <a:endParaRPr lang="es-ES" dirty="0"/>
          </a:p>
        </p:txBody>
      </p:sp>
      <p:sp>
        <p:nvSpPr>
          <p:cNvPr id="4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F9C57-640D-4C67-BFD0-18FB4121E525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CB63376-0D1F-49F4-96C7-3A2CC225D2C7}" type="datetimeFigureOut">
              <a:rPr lang="es-ES"/>
              <a:pPr>
                <a:defRPr/>
              </a:pPr>
              <a:t>16/03/2013</a:t>
            </a:fld>
            <a:endParaRPr lang="es-ES" dirty="0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 dirty="0"/>
          </a:p>
        </p:txBody>
      </p:sp>
      <p:sp>
        <p:nvSpPr>
          <p:cNvPr id="5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4B83342-D964-41CD-94C1-3291F8EF9FB9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973CE-B115-4BE8-9EDC-2A7017138426}" type="datetimeFigureOut">
              <a:rPr lang="es-ES"/>
              <a:pPr>
                <a:defRPr/>
              </a:pPr>
              <a:t>16/03/2013</a:t>
            </a:fld>
            <a:endParaRPr lang="es-ES" dirty="0"/>
          </a:p>
        </p:txBody>
      </p:sp>
      <p:sp>
        <p:nvSpPr>
          <p:cNvPr id="6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1B377-54A1-40F7-960F-9FB5073DB874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5 Redondear rectángulo de esquina sencilla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s-ES" noProof="0" dirty="0" smtClean="0"/>
              <a:t>Haga clic en el icono para agregar una imagen</a:t>
            </a:r>
            <a:endParaRPr lang="en-US" noProof="0" dirty="0"/>
          </a:p>
        </p:txBody>
      </p:sp>
      <p:sp>
        <p:nvSpPr>
          <p:cNvPr id="7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E607A6A-B4D4-4E31-BAB8-02DF0310E97B}" type="datetimeFigureOut">
              <a:rPr lang="es-ES"/>
              <a:pPr>
                <a:defRPr/>
              </a:pPr>
              <a:t>16/03/2013</a:t>
            </a:fld>
            <a:endParaRPr lang="es-ES" dirty="0"/>
          </a:p>
        </p:txBody>
      </p:sp>
      <p:sp>
        <p:nvSpPr>
          <p:cNvPr id="8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 dirty="0"/>
          </a:p>
        </p:txBody>
      </p:sp>
      <p:sp>
        <p:nvSpPr>
          <p:cNvPr id="9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57D5F85-3B59-454F-8AF6-7441FB1A16DA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31" name="3 Marcador de texto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rgbClr val="00449E">
                    <a:shade val="50000"/>
                  </a:srgb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2AFEEB37-5F31-4853-B29A-50719847D326}" type="datetimeFigureOut">
              <a:rPr lang="es-ES"/>
              <a:pPr>
                <a:defRPr/>
              </a:pPr>
              <a:t>16/03/2013</a:t>
            </a:fld>
            <a:endParaRPr lang="es-ES" dirty="0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rgbClr val="00449E">
                    <a:shade val="50000"/>
                  </a:srgb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rgbClr val="00449E">
                    <a:shade val="50000"/>
                  </a:srgb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233995DA-BA80-4172-8DA7-BD789C0CE43D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3" r:id="rId1"/>
    <p:sldLayoutId id="2147483926" r:id="rId2"/>
    <p:sldLayoutId id="2147483934" r:id="rId3"/>
    <p:sldLayoutId id="2147483927" r:id="rId4"/>
    <p:sldLayoutId id="2147483928" r:id="rId5"/>
    <p:sldLayoutId id="2147483929" r:id="rId6"/>
    <p:sldLayoutId id="2147483935" r:id="rId7"/>
    <p:sldLayoutId id="2147483930" r:id="rId8"/>
    <p:sldLayoutId id="2147483936" r:id="rId9"/>
    <p:sldLayoutId id="2147483931" r:id="rId10"/>
    <p:sldLayoutId id="214748393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4995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4995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4995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4995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4995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4995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4995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4995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4995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FF0041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FF0041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EB31B4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ctrTitle"/>
          </p:nvPr>
        </p:nvSpPr>
        <p:spPr>
          <a:xfrm>
            <a:off x="722313" y="2781300"/>
            <a:ext cx="7772400" cy="868363"/>
          </a:xfrm>
        </p:spPr>
        <p:txBody>
          <a:bodyPr/>
          <a:lstStyle/>
          <a:p>
            <a:pPr>
              <a:defRPr/>
            </a:pPr>
            <a:r>
              <a:rPr lang="es-MX" dirty="0" smtClean="0"/>
              <a:t>OBJETIVO</a:t>
            </a:r>
            <a:endParaRPr lang="es-MX" dirty="0"/>
          </a:p>
        </p:txBody>
      </p:sp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>
          <a:xfrm>
            <a:off x="722313" y="3684588"/>
            <a:ext cx="7772400" cy="914400"/>
          </a:xfrm>
        </p:spPr>
        <p:txBody>
          <a:bodyPr/>
          <a:lstStyle/>
          <a:p>
            <a:pPr>
              <a:defRPr/>
            </a:pPr>
            <a:r>
              <a:rPr lang="es-MX" dirty="0" smtClean="0"/>
              <a:t>Diagnostique los problemas de su enseñanza a partir de la práctica personal para identificar las situaciones de mejora.</a:t>
            </a:r>
          </a:p>
          <a:p>
            <a:pPr>
              <a:defRPr/>
            </a:pPr>
            <a:endParaRPr lang="es-MX" dirty="0"/>
          </a:p>
        </p:txBody>
      </p:sp>
      <p:sp>
        <p:nvSpPr>
          <p:cNvPr id="5" name="2 Título"/>
          <p:cNvSpPr txBox="1">
            <a:spLocks/>
          </p:cNvSpPr>
          <p:nvPr/>
        </p:nvSpPr>
        <p:spPr>
          <a:xfrm>
            <a:off x="395288" y="620713"/>
            <a:ext cx="7772400" cy="1368425"/>
          </a:xfrm>
          <a:prstGeom prst="rect">
            <a:avLst/>
          </a:prstGeom>
        </p:spPr>
        <p:txBody>
          <a:bodyPr lIns="45720" rIns="45720" anchor="b">
            <a:normAutofit fontScale="32500" lnSpcReduction="20000"/>
          </a:bodyPr>
          <a:lstStyle/>
          <a:p>
            <a:pPr eaLnBrk="0" hangingPunct="0">
              <a:defRPr/>
            </a:pPr>
            <a:r>
              <a:rPr lang="es-MX" sz="45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Sesión </a:t>
            </a:r>
            <a:r>
              <a:rPr lang="es-MX" sz="45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5</a:t>
            </a:r>
            <a:endParaRPr lang="es-MX" sz="45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endParaRPr lang="es-MX" sz="4800" dirty="0"/>
          </a:p>
          <a:p>
            <a:pPr>
              <a:defRPr/>
            </a:pPr>
            <a:r>
              <a:rPr lang="es-MX" sz="4800" dirty="0"/>
              <a:t> </a:t>
            </a:r>
          </a:p>
          <a:p>
            <a:pPr>
              <a:defRPr/>
            </a:pPr>
            <a:r>
              <a:rPr lang="es-MX" sz="4800" b="1" dirty="0"/>
              <a:t>Competencia Específica: Diagnóstico de problemas de la enseñanza.</a:t>
            </a:r>
          </a:p>
          <a:p>
            <a:pPr>
              <a:defRPr/>
            </a:pPr>
            <a:r>
              <a:rPr lang="es-MX" sz="4800" b="1" dirty="0"/>
              <a:t>Competencia transversal:  </a:t>
            </a:r>
            <a:endParaRPr lang="es-MX" sz="4800" dirty="0"/>
          </a:p>
          <a:p>
            <a:pPr eaLnBrk="0" hangingPunct="0">
              <a:defRPr/>
            </a:pPr>
            <a:endParaRPr lang="es-MX" sz="45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614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675" y="1628775"/>
            <a:ext cx="26193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idx="4294967295"/>
          </p:nvPr>
        </p:nvSpPr>
        <p:spPr>
          <a:xfrm>
            <a:off x="1371600" y="1500188"/>
            <a:ext cx="7272338" cy="1828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2800" dirty="0" smtClean="0"/>
              <a:t>    </a:t>
            </a:r>
            <a:r>
              <a:rPr lang="es-ES" sz="2200" dirty="0" smtClean="0">
                <a:solidFill>
                  <a:schemeClr val="bg2">
                    <a:lumMod val="75000"/>
                  </a:schemeClr>
                </a:solidFill>
              </a:rPr>
              <a:t>GOBIERNO DEL ESTADO DE JALISCO</a:t>
            </a:r>
            <a:r>
              <a:rPr lang="es-MX" sz="2200" dirty="0" smtClean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es-MX" sz="2200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es-MX" sz="2200" dirty="0" smtClean="0">
                <a:solidFill>
                  <a:schemeClr val="bg2">
                    <a:lumMod val="75000"/>
                  </a:schemeClr>
                </a:solidFill>
              </a:rPr>
              <a:t>       </a:t>
            </a:r>
            <a:r>
              <a:rPr lang="es-ES" sz="2200" dirty="0" smtClean="0">
                <a:solidFill>
                  <a:schemeClr val="bg2">
                    <a:lumMod val="75000"/>
                  </a:schemeClr>
                </a:solidFill>
              </a:rPr>
              <a:t>SECRETARÍA DE EDUCACIÓN</a:t>
            </a:r>
            <a:r>
              <a:rPr lang="es-MX" sz="2200" dirty="0" smtClean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es-MX" sz="2200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es-MX" sz="2200" dirty="0" smtClean="0">
                <a:solidFill>
                  <a:schemeClr val="bg2">
                    <a:lumMod val="75000"/>
                  </a:schemeClr>
                </a:solidFill>
              </a:rPr>
              <a:t>       </a:t>
            </a:r>
            <a:r>
              <a:rPr lang="es-ES" sz="2200" dirty="0" smtClean="0">
                <a:solidFill>
                  <a:schemeClr val="bg2">
                    <a:lumMod val="75000"/>
                  </a:schemeClr>
                </a:solidFill>
              </a:rPr>
              <a:t>DEL ESTADO DE JALISCO </a:t>
            </a:r>
            <a:r>
              <a:rPr lang="es-ES" sz="2800" dirty="0" smtClean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es-ES" sz="2800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es-ES" sz="2800" dirty="0" smtClean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es-ES" sz="2800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es-ES" sz="2800" dirty="0" smtClean="0"/>
              <a:t/>
            </a:r>
            <a:br>
              <a:rPr lang="es-ES" sz="2800" dirty="0" smtClean="0"/>
            </a:br>
            <a:r>
              <a:rPr lang="es-ES" sz="2800" b="0" dirty="0" smtClean="0">
                <a:latin typeface="Arial" pitchFamily="34" charset="0"/>
                <a:cs typeface="Arial" pitchFamily="34" charset="0"/>
              </a:rPr>
              <a:t>Maestría en Educación con Intervención en la Práctica Educativa</a:t>
            </a:r>
            <a:endParaRPr lang="es-ES" sz="2800" b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928688" y="3500438"/>
            <a:ext cx="7407275" cy="2286000"/>
          </a:xfrm>
          <a:prstGeom prst="rect">
            <a:avLst/>
          </a:prstGeom>
        </p:spPr>
        <p:txBody>
          <a:bodyPr lIns="182880" tIns="0">
            <a:normAutofit fontScale="92500" lnSpcReduction="20000"/>
          </a:bodyPr>
          <a:lstStyle/>
          <a:p>
            <a:pPr marL="36576" algn="ctr" fontAlgn="auto">
              <a:spcBef>
                <a:spcPts val="0"/>
              </a:spcBef>
              <a:spcAft>
                <a:spcPts val="0"/>
              </a:spcAft>
              <a:buClr>
                <a:srgbClr val="FF388C"/>
              </a:buClr>
              <a:buSzPct val="80000"/>
              <a:buFont typeface="Wingdings 2"/>
              <a:buNone/>
              <a:defRPr/>
            </a:pPr>
            <a:endParaRPr lang="es-ES" sz="2000" dirty="0">
              <a:solidFill>
                <a:srgbClr val="00449E">
                  <a:shade val="25000"/>
                </a:srgbClr>
              </a:solidFill>
              <a:latin typeface="+mn-lt"/>
              <a:cs typeface="+mn-cs"/>
            </a:endParaRPr>
          </a:p>
          <a:p>
            <a:pPr marL="36576" algn="ctr" fontAlgn="auto">
              <a:spcBef>
                <a:spcPts val="0"/>
              </a:spcBef>
              <a:spcAft>
                <a:spcPts val="0"/>
              </a:spcAft>
              <a:buClr>
                <a:srgbClr val="FF388C"/>
              </a:buClr>
              <a:buSzPct val="80000"/>
              <a:buFont typeface="Wingdings 2"/>
              <a:buNone/>
              <a:defRPr/>
            </a:pPr>
            <a:endParaRPr lang="es-ES" sz="2100" b="1" dirty="0">
              <a:solidFill>
                <a:srgbClr val="00449E">
                  <a:lumMod val="75000"/>
                </a:srgbClr>
              </a:solidFill>
              <a:latin typeface="+mn-lt"/>
              <a:cs typeface="+mn-cs"/>
            </a:endParaRPr>
          </a:p>
          <a:p>
            <a:pPr marL="36576" algn="ctr" fontAlgn="auto">
              <a:spcBef>
                <a:spcPts val="0"/>
              </a:spcBef>
              <a:spcAft>
                <a:spcPts val="0"/>
              </a:spcAft>
              <a:buClr>
                <a:srgbClr val="FF388C"/>
              </a:buClr>
              <a:buSzPct val="80000"/>
              <a:defRPr/>
            </a:pPr>
            <a:r>
              <a:rPr lang="es-ES" sz="2100" b="1" dirty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+mn-cs"/>
              </a:rPr>
              <a:t>SEGUNDO SEMESTRE</a:t>
            </a:r>
            <a:endParaRPr lang="es-ES" sz="2100" b="1" dirty="0">
              <a:solidFill>
                <a:srgbClr val="7030A0"/>
              </a:solidFill>
              <a:latin typeface="Arial" pitchFamily="34" charset="0"/>
              <a:cs typeface="+mn-cs"/>
            </a:endParaRPr>
          </a:p>
          <a:p>
            <a:pPr marL="36576" algn="ctr" fontAlgn="auto">
              <a:spcBef>
                <a:spcPts val="0"/>
              </a:spcBef>
              <a:spcAft>
                <a:spcPts val="0"/>
              </a:spcAft>
              <a:buClr>
                <a:srgbClr val="FF388C"/>
              </a:buClr>
              <a:buSzPct val="80000"/>
              <a:buFont typeface="Wingdings 2"/>
              <a:buNone/>
              <a:defRPr/>
            </a:pPr>
            <a:endParaRPr lang="es-ES" sz="2000" dirty="0">
              <a:solidFill>
                <a:srgbClr val="00449E">
                  <a:lumMod val="75000"/>
                </a:srgbClr>
              </a:solidFill>
              <a:latin typeface="+mn-lt"/>
              <a:cs typeface="+mn-cs"/>
            </a:endParaRPr>
          </a:p>
          <a:p>
            <a:pPr marL="36576" algn="ctr" fontAlgn="auto">
              <a:spcBef>
                <a:spcPts val="0"/>
              </a:spcBef>
              <a:spcAft>
                <a:spcPts val="0"/>
              </a:spcAft>
              <a:buClr>
                <a:srgbClr val="FF388C"/>
              </a:buClr>
              <a:buSzPct val="80000"/>
              <a:buFont typeface="Wingdings 2"/>
              <a:buNone/>
              <a:defRPr/>
            </a:pPr>
            <a:r>
              <a:rPr lang="es-ES" sz="2000" dirty="0">
                <a:solidFill>
                  <a:srgbClr val="00449E">
                    <a:lumMod val="75000"/>
                  </a:srgbClr>
                </a:solidFill>
                <a:latin typeface="+mn-lt"/>
                <a:cs typeface="+mn-cs"/>
              </a:rPr>
              <a:t>LÍNEA DE INTERVENCIÓN</a:t>
            </a:r>
          </a:p>
          <a:p>
            <a:pPr marL="36576" algn="ctr" fontAlgn="auto">
              <a:spcBef>
                <a:spcPts val="0"/>
              </a:spcBef>
              <a:spcAft>
                <a:spcPts val="0"/>
              </a:spcAft>
              <a:buClr>
                <a:srgbClr val="FF388C"/>
              </a:buClr>
              <a:buSzPct val="80000"/>
              <a:buFont typeface="Wingdings 2"/>
              <a:buNone/>
              <a:defRPr/>
            </a:pPr>
            <a:endParaRPr lang="es-ES" sz="1700" dirty="0">
              <a:solidFill>
                <a:srgbClr val="00449E">
                  <a:lumMod val="75000"/>
                </a:srgbClr>
              </a:solidFill>
              <a:latin typeface="+mn-lt"/>
              <a:cs typeface="+mn-cs"/>
            </a:endParaRPr>
          </a:p>
          <a:p>
            <a:pPr marL="36576" algn="ctr" fontAlgn="auto">
              <a:spcBef>
                <a:spcPts val="0"/>
              </a:spcBef>
              <a:spcAft>
                <a:spcPts val="0"/>
              </a:spcAft>
              <a:buClr>
                <a:srgbClr val="FF388C"/>
              </a:buClr>
              <a:buSzPct val="80000"/>
              <a:buFont typeface="Wingdings 2"/>
              <a:buNone/>
              <a:defRPr/>
            </a:pPr>
            <a:r>
              <a:rPr lang="es-ES" sz="1700" dirty="0">
                <a:solidFill>
                  <a:srgbClr val="00449E">
                    <a:lumMod val="75000"/>
                  </a:srgbClr>
                </a:solidFill>
                <a:latin typeface="+mn-lt"/>
                <a:cs typeface="+mn-cs"/>
              </a:rPr>
              <a:t>ASESORA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700" i="1" dirty="0">
              <a:solidFill>
                <a:srgbClr val="00449E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700" i="1" dirty="0">
                <a:solidFill>
                  <a:srgbClr val="00449E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LAURA PATRICIA LOZANO MARTÍNEZ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700" i="1" dirty="0">
                <a:solidFill>
                  <a:srgbClr val="00449E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MARZO 2013</a:t>
            </a:r>
          </a:p>
          <a:p>
            <a:pPr marL="36576" algn="ctr" fontAlgn="auto">
              <a:spcBef>
                <a:spcPts val="0"/>
              </a:spcBef>
              <a:spcAft>
                <a:spcPts val="0"/>
              </a:spcAft>
              <a:buClr>
                <a:srgbClr val="FF388C"/>
              </a:buClr>
              <a:buSzPct val="80000"/>
              <a:buFont typeface="Wingdings 2"/>
              <a:buNone/>
              <a:defRPr/>
            </a:pPr>
            <a:endParaRPr lang="es-ES" sz="2000" dirty="0">
              <a:solidFill>
                <a:srgbClr val="00449E">
                  <a:shade val="25000"/>
                </a:srgbClr>
              </a:solidFill>
              <a:latin typeface="+mn-lt"/>
              <a:cs typeface="+mn-cs"/>
            </a:endParaRPr>
          </a:p>
          <a:p>
            <a:pPr marL="36576" algn="ctr" fontAlgn="auto">
              <a:spcBef>
                <a:spcPts val="0"/>
              </a:spcBef>
              <a:spcAft>
                <a:spcPts val="0"/>
              </a:spcAft>
              <a:buClr>
                <a:srgbClr val="FF388C"/>
              </a:buClr>
              <a:buSzPct val="80000"/>
              <a:buFont typeface="Wingdings 2"/>
              <a:buNone/>
              <a:defRPr/>
            </a:pPr>
            <a:endParaRPr lang="es-ES" sz="2000" dirty="0">
              <a:solidFill>
                <a:srgbClr val="00449E">
                  <a:shade val="25000"/>
                </a:srgbClr>
              </a:solidFill>
              <a:latin typeface="+mn-lt"/>
              <a:cs typeface="+mn-cs"/>
            </a:endParaRPr>
          </a:p>
        </p:txBody>
      </p:sp>
      <p:pic>
        <p:nvPicPr>
          <p:cNvPr id="7172" name="6 Imagen" descr="logoce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" y="428625"/>
            <a:ext cx="146367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arcador de contenido"/>
          <p:cNvSpPr txBox="1">
            <a:spLocks/>
          </p:cNvSpPr>
          <p:nvPr/>
        </p:nvSpPr>
        <p:spPr bwMode="auto">
          <a:xfrm>
            <a:off x="468313" y="620713"/>
            <a:ext cx="6480175" cy="554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2880" tIns="91440"/>
          <a:lstStyle/>
          <a:p>
            <a:pPr>
              <a:defRPr/>
            </a:pPr>
            <a:endParaRPr lang="es-MX" sz="1600" dirty="0">
              <a:solidFill>
                <a:sysClr val="windowText" lastClr="000000"/>
              </a:solidFill>
              <a:latin typeface="Verdana"/>
              <a:cs typeface="+mn-cs"/>
            </a:endParaRPr>
          </a:p>
          <a:p>
            <a:pPr>
              <a:defRPr/>
            </a:pPr>
            <a:endParaRPr lang="es-MX" sz="1600" dirty="0">
              <a:solidFill>
                <a:sysClr val="windowText" lastClr="000000"/>
              </a:solidFill>
              <a:latin typeface="Verdana"/>
              <a:cs typeface="+mn-cs"/>
            </a:endParaRPr>
          </a:p>
          <a:p>
            <a:pPr>
              <a:defRPr/>
            </a:pPr>
            <a:endParaRPr lang="es-MX" sz="2000" dirty="0"/>
          </a:p>
          <a:p>
            <a:pPr marL="265113" indent="-265113">
              <a:spcBef>
                <a:spcPts val="250"/>
              </a:spcBef>
              <a:buClr>
                <a:srgbClr val="FF388C"/>
              </a:buClr>
              <a:buSzPct val="80000"/>
              <a:buFont typeface="Arial" pitchFamily="34" charset="0"/>
              <a:buNone/>
              <a:defRPr/>
            </a:pPr>
            <a:endParaRPr lang="es-MX" sz="2800" dirty="0">
              <a:solidFill>
                <a:sysClr val="windowText" lastClr="000000"/>
              </a:solidFill>
              <a:latin typeface="Verdana"/>
              <a:cs typeface="+mn-cs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827584" y="1196752"/>
          <a:ext cx="6336704" cy="404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352"/>
                <a:gridCol w="3168352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indicadores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Reprobación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Deserción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Promedio de aprovechamiento</a:t>
                      </a:r>
                      <a:r>
                        <a:rPr lang="es-MX" baseline="0" dirty="0" smtClean="0"/>
                        <a:t> de los alumnos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Prueba</a:t>
                      </a:r>
                      <a:r>
                        <a:rPr lang="es-MX" baseline="0" dirty="0" smtClean="0"/>
                        <a:t> ENLACE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Calificaciones del docente emitida por los alumnos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Exámenes departamentales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Etc. 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4427984" y="4797152"/>
            <a:ext cx="38164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 smtClean="0"/>
              <a:t>El diseño del instrumento es personal y se toman los indicadores que apliquen de acuerdo al nivel en el que se esta interviniendo.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827088" y="1268413"/>
            <a:ext cx="6913562" cy="25538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endParaRPr lang="es-MX" dirty="0">
              <a:solidFill>
                <a:schemeClr val="tx1"/>
              </a:solidFill>
            </a:endParaRPr>
          </a:p>
          <a:p>
            <a:pPr algn="just">
              <a:defRPr/>
            </a:pPr>
            <a:r>
              <a:rPr lang="es-MX" dirty="0">
                <a:solidFill>
                  <a:schemeClr val="tx1"/>
                </a:solidFill>
              </a:rPr>
              <a:t>Actividades: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es-MX" dirty="0" smtClean="0"/>
              <a:t>Redacta la reflexión sobre los resultados alcanzados y su impacto educativo, así como l</a:t>
            </a:r>
            <a:r>
              <a:rPr lang="es-MX" dirty="0" smtClean="0">
                <a:solidFill>
                  <a:schemeClr val="tx1"/>
                </a:solidFill>
              </a:rPr>
              <a:t>a relación con las categorías que ya habías encontrado y los problemas de mayor impacto.</a:t>
            </a:r>
          </a:p>
          <a:p>
            <a:pPr algn="just">
              <a:buFont typeface="Arial" pitchFamily="34" charset="0"/>
              <a:buChar char="•"/>
              <a:defRPr/>
            </a:pPr>
            <a:endParaRPr lang="es-MX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es-MX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CuadroTexto"/>
          <p:cNvSpPr txBox="1">
            <a:spLocks noChangeArrowheads="1"/>
          </p:cNvSpPr>
          <p:nvPr/>
        </p:nvSpPr>
        <p:spPr bwMode="auto">
          <a:xfrm>
            <a:off x="1476375" y="1196975"/>
            <a:ext cx="6335713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b="1" dirty="0"/>
              <a:t>Bibliografía Sugerida</a:t>
            </a:r>
          </a:p>
          <a:p>
            <a:endParaRPr lang="es-MX" dirty="0"/>
          </a:p>
          <a:p>
            <a:r>
              <a:rPr lang="es-MX" sz="1400" i="1" dirty="0"/>
              <a:t>Tobón, S.(2006) Competencias en la educación superior, políticas hacia la</a:t>
            </a:r>
          </a:p>
          <a:p>
            <a:r>
              <a:rPr lang="es-MX" sz="1400" i="1" dirty="0"/>
              <a:t>	Calidad </a:t>
            </a:r>
            <a:r>
              <a:rPr lang="es-MX" sz="1400" dirty="0"/>
              <a:t> Ecoe Ediciones, Colombia.</a:t>
            </a:r>
          </a:p>
          <a:p>
            <a:r>
              <a:rPr lang="es-MX" sz="1400" dirty="0"/>
              <a:t>Etxeberria y Tejedor, F. (2005) Análisis descriptivo de datos en educación, Ed. </a:t>
            </a:r>
          </a:p>
          <a:p>
            <a:r>
              <a:rPr lang="es-MX" sz="1400" dirty="0"/>
              <a:t>	La Muralla, Madrid.</a:t>
            </a:r>
          </a:p>
          <a:p>
            <a:r>
              <a:rPr lang="es-MX" sz="1400" dirty="0"/>
              <a:t>Corll, P. (2000) Observación sistemática en el aula, Ed. La Muralla, Madrid.</a:t>
            </a:r>
          </a:p>
          <a:p>
            <a:r>
              <a:rPr lang="es-MX" sz="1400" dirty="0"/>
              <a:t>Tentli, F. (2006) El oficio del docente. Ed.Siglo XXI, México.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idx="4294967295"/>
          </p:nvPr>
        </p:nvSpPr>
        <p:spPr>
          <a:xfrm>
            <a:off x="1371600" y="1820863"/>
            <a:ext cx="6486525" cy="1828800"/>
          </a:xfrm>
        </p:spPr>
        <p:txBody>
          <a:bodyPr/>
          <a:lstStyle/>
          <a:p>
            <a:pPr>
              <a:defRPr/>
            </a:pPr>
            <a:r>
              <a:rPr lang="es-MX" dirty="0" smtClean="0"/>
              <a:t>             </a:t>
            </a:r>
            <a:r>
              <a:rPr lang="es-MX" sz="7200" dirty="0" smtClean="0"/>
              <a:t>Gracias</a:t>
            </a:r>
            <a:br>
              <a:rPr lang="es-MX" sz="7200" dirty="0" smtClean="0"/>
            </a:br>
            <a:r>
              <a:rPr lang="es-MX" dirty="0" smtClean="0"/>
              <a:t> 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Personalizado 1">
      <a:dk1>
        <a:sysClr val="windowText" lastClr="000000"/>
      </a:dk1>
      <a:lt1>
        <a:sysClr val="window" lastClr="FFFFFF"/>
      </a:lt1>
      <a:dk2>
        <a:srgbClr val="666666"/>
      </a:dk2>
      <a:lt2>
        <a:srgbClr val="00449E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449E"/>
      </a:accent6>
      <a:hlink>
        <a:srgbClr val="17BBFD"/>
      </a:hlink>
      <a:folHlink>
        <a:srgbClr val="FF79C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1142</TotalTime>
  <Words>151</Words>
  <Application>Microsoft Office PowerPoint</Application>
  <PresentationFormat>Presentación en pantalla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Verdana</vt:lpstr>
      <vt:lpstr>Wingdings 2</vt:lpstr>
      <vt:lpstr>Calibri</vt:lpstr>
      <vt:lpstr>Times New Roman</vt:lpstr>
      <vt:lpstr>Aspecto</vt:lpstr>
      <vt:lpstr>OBJETIVO</vt:lpstr>
      <vt:lpstr>    GOBIERNO DEL ESTADO DE JALISCO        SECRETARÍA DE EDUCACIÓN        DEL ESTADO DE JALISCO    Maestría en Educación con Intervención en la Práctica Educativa</vt:lpstr>
      <vt:lpstr>Diapositiva 3</vt:lpstr>
      <vt:lpstr>Diapositiva 4</vt:lpstr>
      <vt:lpstr>Diapositiva 5</vt:lpstr>
      <vt:lpstr>             Gracias 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PATSY</dc:creator>
  <cp:lastModifiedBy>PATSY</cp:lastModifiedBy>
  <cp:revision>119</cp:revision>
  <dcterms:created xsi:type="dcterms:W3CDTF">2013-02-15T01:59:29Z</dcterms:created>
  <dcterms:modified xsi:type="dcterms:W3CDTF">2013-03-17T03:51:22Z</dcterms:modified>
</cp:coreProperties>
</file>