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359" r:id="rId3"/>
    <p:sldId id="348" r:id="rId4"/>
    <p:sldId id="349" r:id="rId5"/>
    <p:sldId id="360" r:id="rId6"/>
    <p:sldId id="350" r:id="rId7"/>
    <p:sldId id="353" r:id="rId8"/>
    <p:sldId id="361" r:id="rId9"/>
    <p:sldId id="354" r:id="rId10"/>
    <p:sldId id="362" r:id="rId11"/>
    <p:sldId id="355" r:id="rId12"/>
    <p:sldId id="357" r:id="rId13"/>
    <p:sldId id="352" r:id="rId14"/>
    <p:sldId id="329" r:id="rId15"/>
    <p:sldId id="347" r:id="rId16"/>
    <p:sldId id="321" r:id="rId17"/>
    <p:sldId id="322" r:id="rId18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0099FF"/>
    <a:srgbClr val="CCCCFF"/>
    <a:srgbClr val="CC99FF"/>
    <a:srgbClr val="66CCFF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21" autoAdjust="0"/>
    <p:restoredTop sz="94624" autoAdjust="0"/>
  </p:normalViewPr>
  <p:slideViewPr>
    <p:cSldViewPr>
      <p:cViewPr>
        <p:scale>
          <a:sx n="80" d="100"/>
          <a:sy n="80" d="100"/>
        </p:scale>
        <p:origin x="-996" y="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63F1E58-C779-4279-93FB-59BD3ED34216}" type="datetimeFigureOut">
              <a:rPr lang="es-MX"/>
              <a:pPr>
                <a:defRPr/>
              </a:pPr>
              <a:t>17/05/2013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8873AB3-CDA1-4C04-A781-4F69796B6C1E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7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5FA9CA-F915-42B4-A56B-B287E788800B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B8004E-0FD8-4A57-BDEC-F5EBACB9DB6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396A4-F920-44B2-B2A1-959FCC014E44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5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A49C2-2394-4450-A2AF-4581DB0B2F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4245AD-D6B3-483F-9958-CF204D61A647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D6EEE1-1AF2-49F6-95B8-EB6C6E8180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AE466-860F-4993-96AB-C085AF9969C5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6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FEED-080B-4120-BE9C-F14058B478C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4A6EA-8094-49A9-81DD-E825FAFA25E3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8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733AD-03B4-4C5D-973E-BB07934623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6DA10-90D7-4903-8705-598733C622C3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4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72408-B1D5-4C05-997B-61676C71F9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190C4AF-8FE3-4885-99ED-9F5F3CE7481B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715997-17CE-488E-9FED-6FB5AF2F187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A85A3-EF16-479A-AE96-CCB0CAF5AB8B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6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70F7A-10DE-470A-8D71-BE107E440F0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 redondeado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5 Redondear rectángulo de esquina sencilla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800E6D-D76E-4C3D-B96D-58B3156F2C54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1EC16DE-BDE7-4150-A11F-CB69FCE82EE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5D664-3104-4204-ACD4-3AA8262F1385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5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FD1A7-FA2E-4C49-8A90-7932D0DA0C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DC7EF-338B-4C28-88DD-D4D2C494DEE6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5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A31C4-BDE9-4ADD-ADC5-8985C37FEFD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31" name="3 Marcador de texto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00449E">
                    <a:shade val="50000"/>
                  </a:srgb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A2AEA2E-30E3-494C-8739-4338E693F0E0}" type="datetimeFigureOut">
              <a:rPr lang="es-ES"/>
              <a:pPr>
                <a:defRPr/>
              </a:pPr>
              <a:t>17/05/2013</a:t>
            </a:fld>
            <a:endParaRPr lang="es-ES" dirty="0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00449E">
                    <a:shade val="50000"/>
                  </a:srgb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00449E">
                    <a:shade val="50000"/>
                  </a:srgb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1541FB4-4A14-479C-9667-5E117B2FA4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4001" r:id="rId2"/>
    <p:sldLayoutId id="2147484009" r:id="rId3"/>
    <p:sldLayoutId id="2147484002" r:id="rId4"/>
    <p:sldLayoutId id="2147484003" r:id="rId5"/>
    <p:sldLayoutId id="2147484004" r:id="rId6"/>
    <p:sldLayoutId id="2147484010" r:id="rId7"/>
    <p:sldLayoutId id="2147484005" r:id="rId8"/>
    <p:sldLayoutId id="2147484011" r:id="rId9"/>
    <p:sldLayoutId id="2147484006" r:id="rId10"/>
    <p:sldLayoutId id="21474840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4995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4995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FF0041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FF0041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EB31B4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1.bp.blogspot.com/_yEiPF0Uhym8/TERQjtbwvzI/AAAAAAAAD6Q/QARtbs4yi8o/s1600/D1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mx/url?sa=i&amp;rct=j&amp;q=ambiente+de+aprendizaje&amp;source=images&amp;cd=&amp;cad=rja&amp;docid=ngOFfd7wqaptJM&amp;tbnid=Kob-zfUvwzTjUM:&amp;ved=0CAUQjRw&amp;url=http%3A%2F%2Fyeimy0105.blogspot.com%2F2011_02_01_archive.html&amp;ei=_OeWUaGBJoSE9QSijYHoDQ&amp;bvm=bv.46751780,d.dmg&amp;psig=AFQjCNEmMwF2OZ_Od4PpSt-niCNr2qW_OQ&amp;ust=1368930661860683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m.mx/url?sa=i&amp;rct=j&amp;q=formaci%C3%B3n+integral+del+estudiante&amp;source=images&amp;cd=&amp;cad=rja&amp;docid=JTyuOE84Eq3XkM&amp;tbnid=HbCxl-onxS2CLM:&amp;ved=0CAUQjRw&amp;url=http%3A%2F%2Farq5m-estudiantes.blogspot.com%2F2010_10_01_archive.html&amp;ei=aemWUda1BpGE8QTl74CoDg&amp;bvm=bv.46751780,d.dmg&amp;psig=AFQjCNHrda5i-YCpDFcAnfx51vNdx91j1A&amp;ust=1368931018836780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m.mx/url?sa=i&amp;rct=j&amp;q=docente+&amp;source=images&amp;cd=&amp;cad=rja&amp;docid=mpXYIMJ5BLOFfM&amp;tbnid=1KjAFin6ZK1Y6M:&amp;ved=0CAUQjRw&amp;url=http%3A%2F%2Fwww.itcen.com.mx%2Fvta_docente.php&amp;ei=RuuWUbamGYqI9QTHl4GABQ&amp;psig=AFQjCNH0x2I5n9-28ERBI8gsoeulpXnZ1w&amp;ust=1368931394585443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1371600" y="1500188"/>
            <a:ext cx="7272338" cy="1828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" sz="2800" dirty="0" smtClean="0"/>
              <a:t>    </a:t>
            </a:r>
            <a:r>
              <a:rPr lang="es-ES" sz="2200" dirty="0" smtClean="0">
                <a:solidFill>
                  <a:schemeClr val="bg2">
                    <a:lumMod val="75000"/>
                  </a:schemeClr>
                </a:solidFill>
              </a:rPr>
              <a:t>GOBIERNO DEL ESTADO DE JALISCO</a:t>
            </a:r>
            <a:r>
              <a:rPr lang="es-MX" sz="22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s-MX" sz="22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es-MX" sz="2200" dirty="0" smtClean="0">
                <a:solidFill>
                  <a:schemeClr val="bg2">
                    <a:lumMod val="75000"/>
                  </a:schemeClr>
                </a:solidFill>
              </a:rPr>
              <a:t>       </a:t>
            </a:r>
            <a:r>
              <a:rPr lang="es-ES" sz="2200" dirty="0" smtClean="0">
                <a:solidFill>
                  <a:schemeClr val="bg2">
                    <a:lumMod val="75000"/>
                  </a:schemeClr>
                </a:solidFill>
              </a:rPr>
              <a:t>SECRETARÍA DE EDUCACIÓN</a:t>
            </a:r>
            <a:r>
              <a:rPr lang="es-MX" sz="22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s-MX" sz="22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es-MX" sz="2200" dirty="0" smtClean="0">
                <a:solidFill>
                  <a:schemeClr val="bg2">
                    <a:lumMod val="75000"/>
                  </a:schemeClr>
                </a:solidFill>
              </a:rPr>
              <a:t>       </a:t>
            </a:r>
            <a:r>
              <a:rPr lang="es-ES" sz="2200" dirty="0" smtClean="0">
                <a:solidFill>
                  <a:schemeClr val="bg2">
                    <a:lumMod val="75000"/>
                  </a:schemeClr>
                </a:solidFill>
              </a:rPr>
              <a:t>DEL ESTADO DE JALISCO </a:t>
            </a:r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s-ES" sz="28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s-ES" sz="28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b="0" dirty="0" smtClean="0">
                <a:latin typeface="Arial" pitchFamily="34" charset="0"/>
                <a:cs typeface="Arial" pitchFamily="34" charset="0"/>
              </a:rPr>
              <a:t>Maestría en Educación con Intervención en la Práctica Educativa</a:t>
            </a:r>
            <a:endParaRPr lang="es-ES" sz="28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2 Subtítulo"/>
          <p:cNvSpPr txBox="1">
            <a:spLocks/>
          </p:cNvSpPr>
          <p:nvPr/>
        </p:nvSpPr>
        <p:spPr>
          <a:xfrm>
            <a:off x="928688" y="3500438"/>
            <a:ext cx="7407275" cy="2286000"/>
          </a:xfrm>
          <a:prstGeom prst="rect">
            <a:avLst/>
          </a:prstGeom>
        </p:spPr>
        <p:txBody>
          <a:bodyPr lIns="182880" tIns="0">
            <a:normAutofit fontScale="92500" lnSpcReduction="20000"/>
          </a:bodyPr>
          <a:lstStyle/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endParaRPr lang="es-ES" sz="2000" dirty="0">
              <a:solidFill>
                <a:srgbClr val="00449E">
                  <a:shade val="25000"/>
                </a:srgbClr>
              </a:solidFill>
              <a:latin typeface="+mn-lt"/>
              <a:cs typeface="+mn-cs"/>
            </a:endParaRP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endParaRPr lang="es-ES" sz="2100" b="1" dirty="0">
              <a:solidFill>
                <a:srgbClr val="00449E">
                  <a:lumMod val="75000"/>
                </a:srgbClr>
              </a:solidFill>
              <a:latin typeface="+mn-lt"/>
              <a:cs typeface="+mn-cs"/>
            </a:endParaRP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defRPr/>
            </a:pPr>
            <a:r>
              <a:rPr lang="es-ES" sz="2100" b="1" dirty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+mn-cs"/>
              </a:rPr>
              <a:t>SEGUNDO SEMESTRE</a:t>
            </a:r>
            <a:endParaRPr lang="es-ES" sz="2100" b="1" dirty="0">
              <a:solidFill>
                <a:srgbClr val="7030A0"/>
              </a:solidFill>
              <a:latin typeface="Arial" pitchFamily="34" charset="0"/>
              <a:cs typeface="+mn-cs"/>
            </a:endParaRP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endParaRPr lang="es-ES" sz="2000" dirty="0">
              <a:solidFill>
                <a:srgbClr val="00449E">
                  <a:lumMod val="75000"/>
                </a:srgbClr>
              </a:solidFill>
              <a:latin typeface="+mn-lt"/>
              <a:cs typeface="+mn-cs"/>
            </a:endParaRP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r>
              <a:rPr lang="es-ES" sz="2000" dirty="0">
                <a:solidFill>
                  <a:srgbClr val="00449E">
                    <a:lumMod val="75000"/>
                  </a:srgbClr>
                </a:solidFill>
                <a:latin typeface="+mn-lt"/>
                <a:cs typeface="+mn-cs"/>
              </a:rPr>
              <a:t>LÍNEA DE INTERVENCIÓN</a:t>
            </a: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endParaRPr lang="es-ES" sz="1700" dirty="0">
              <a:solidFill>
                <a:srgbClr val="00449E">
                  <a:lumMod val="75000"/>
                </a:srgbClr>
              </a:solidFill>
              <a:latin typeface="+mn-lt"/>
              <a:cs typeface="+mn-cs"/>
            </a:endParaRP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r>
              <a:rPr lang="es-ES" sz="1700" dirty="0">
                <a:solidFill>
                  <a:srgbClr val="00449E">
                    <a:lumMod val="75000"/>
                  </a:srgbClr>
                </a:solidFill>
                <a:latin typeface="+mn-lt"/>
                <a:cs typeface="+mn-cs"/>
              </a:rPr>
              <a:t>ASESORA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700" i="1" dirty="0">
              <a:solidFill>
                <a:srgbClr val="00449E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700" i="1" dirty="0">
                <a:solidFill>
                  <a:srgbClr val="00449E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LAURA PATRICIA LOZANO MARTÍNEZ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700" i="1" dirty="0">
                <a:solidFill>
                  <a:srgbClr val="00449E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Mayo 2013</a:t>
            </a: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endParaRPr lang="es-ES" sz="2000" dirty="0">
              <a:solidFill>
                <a:srgbClr val="00449E">
                  <a:shade val="25000"/>
                </a:srgbClr>
              </a:solidFill>
              <a:latin typeface="+mn-lt"/>
              <a:cs typeface="+mn-cs"/>
            </a:endParaRPr>
          </a:p>
          <a:p>
            <a:pPr marL="36576" algn="ctr" fontAlgn="auto">
              <a:spcBef>
                <a:spcPts val="0"/>
              </a:spcBef>
              <a:spcAft>
                <a:spcPts val="0"/>
              </a:spcAft>
              <a:buClr>
                <a:srgbClr val="FF388C"/>
              </a:buClr>
              <a:buSzPct val="80000"/>
              <a:buFont typeface="Wingdings 2"/>
              <a:buNone/>
              <a:defRPr/>
            </a:pPr>
            <a:endParaRPr lang="es-ES" sz="2000" dirty="0">
              <a:solidFill>
                <a:srgbClr val="00449E">
                  <a:shade val="25000"/>
                </a:srgbClr>
              </a:solidFill>
              <a:latin typeface="+mn-lt"/>
              <a:cs typeface="+mn-cs"/>
            </a:endParaRPr>
          </a:p>
        </p:txBody>
      </p:sp>
      <p:pic>
        <p:nvPicPr>
          <p:cNvPr id="6148" name="6 Imagen" descr="logoc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428625"/>
            <a:ext cx="14636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ctrTitle"/>
          </p:nvPr>
        </p:nvSpPr>
        <p:spPr>
          <a:xfrm>
            <a:off x="827088" y="3933825"/>
            <a:ext cx="7772400" cy="868363"/>
          </a:xfrm>
        </p:spPr>
        <p:txBody>
          <a:bodyPr/>
          <a:lstStyle/>
          <a:p>
            <a:pPr>
              <a:defRPr/>
            </a:pPr>
            <a:r>
              <a:rPr lang="es-MX" dirty="0" smtClean="0"/>
              <a:t>OBJETIVO</a:t>
            </a:r>
            <a:endParaRPr lang="es-MX" dirty="0"/>
          </a:p>
        </p:txBody>
      </p:sp>
      <p:sp>
        <p:nvSpPr>
          <p:cNvPr id="4" name="3 Subtítulo"/>
          <p:cNvSpPr>
            <a:spLocks noGrp="1"/>
          </p:cNvSpPr>
          <p:nvPr>
            <p:ph type="subTitle" idx="1"/>
          </p:nvPr>
        </p:nvSpPr>
        <p:spPr>
          <a:xfrm>
            <a:off x="684213" y="4797425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es-MX" dirty="0" smtClean="0"/>
              <a:t>Diagnostique los problemas de su enseñanza a partir de la práctica personal para identificar las situaciones de mejora.</a:t>
            </a:r>
          </a:p>
          <a:p>
            <a:pPr>
              <a:defRPr/>
            </a:pPr>
            <a:endParaRPr lang="es-MX" dirty="0"/>
          </a:p>
        </p:txBody>
      </p:sp>
      <p:sp>
        <p:nvSpPr>
          <p:cNvPr id="5" name="2 Título"/>
          <p:cNvSpPr txBox="1">
            <a:spLocks/>
          </p:cNvSpPr>
          <p:nvPr/>
        </p:nvSpPr>
        <p:spPr>
          <a:xfrm>
            <a:off x="395288" y="620713"/>
            <a:ext cx="7772400" cy="1368425"/>
          </a:xfrm>
          <a:prstGeom prst="rect">
            <a:avLst/>
          </a:prstGeom>
        </p:spPr>
        <p:txBody>
          <a:bodyPr lIns="45720" rIns="45720" anchor="b">
            <a:normAutofit fontScale="32500" lnSpcReduction="20000"/>
          </a:bodyPr>
          <a:lstStyle/>
          <a:p>
            <a:pPr eaLnBrk="0" hangingPunct="0">
              <a:defRPr/>
            </a:pPr>
            <a:r>
              <a:rPr lang="es-MX"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Sesión </a:t>
            </a:r>
            <a:r>
              <a:rPr lang="es-MX"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11</a:t>
            </a:r>
            <a:endParaRPr lang="es-MX" sz="4500" b="1" dirty="0"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s-MX" sz="4800" dirty="0"/>
          </a:p>
          <a:p>
            <a:pPr>
              <a:defRPr/>
            </a:pPr>
            <a:r>
              <a:rPr lang="es-MX" sz="4800" dirty="0"/>
              <a:t> </a:t>
            </a:r>
          </a:p>
          <a:p>
            <a:pPr>
              <a:defRPr/>
            </a:pPr>
            <a:r>
              <a:rPr lang="es-MX" sz="4800" b="1" dirty="0"/>
              <a:t>Competencia Específica: Diagnóstico de problemas de la enseñanza.</a:t>
            </a:r>
          </a:p>
          <a:p>
            <a:pPr>
              <a:defRPr/>
            </a:pPr>
            <a:r>
              <a:rPr lang="es-MX" sz="4800" b="1" dirty="0"/>
              <a:t>Competencia transversal:  </a:t>
            </a:r>
            <a:endParaRPr lang="es-MX" sz="4800" dirty="0"/>
          </a:p>
          <a:p>
            <a:pPr eaLnBrk="0" hangingPunct="0">
              <a:defRPr/>
            </a:pPr>
            <a:endParaRPr lang="es-MX" sz="4500" b="1" dirty="0"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1628775"/>
            <a:ext cx="26193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5 Rectángulo"/>
          <p:cNvSpPr>
            <a:spLocks noChangeArrowheads="1"/>
          </p:cNvSpPr>
          <p:nvPr/>
        </p:nvSpPr>
        <p:spPr bwMode="auto">
          <a:xfrm>
            <a:off x="468313" y="2420938"/>
            <a:ext cx="79200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/>
              <a:t>UC. I. A. 6.- Autoevalúa </a:t>
            </a:r>
            <a:r>
              <a:rPr lang="es-MX"/>
              <a:t>los niveles de dominio que posee de las Competencias del profesional de la educación y formula estrategias que le permitan mejorarlas con diversos instrumentos que le permitan analizar los</a:t>
            </a:r>
          </a:p>
          <a:p>
            <a:r>
              <a:rPr lang="es-MX"/>
              <a:t>hechos de su práctica.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971550" y="1052513"/>
            <a:ext cx="2203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400" b="1" i="1"/>
              <a:t>Competencia </a:t>
            </a:r>
            <a:endParaRPr lang="es-MX" sz="2400" b="1"/>
          </a:p>
        </p:txBody>
      </p:sp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539750" y="1700213"/>
            <a:ext cx="6553200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000"/>
              <a:t>1. Las competencias se definen como el conjunto de saberes técnicos, metodológicos, sociales y participativos que se actualizan en una situación y en un momento particulares (AQU, 2002, p. 46).</a:t>
            </a:r>
          </a:p>
          <a:p>
            <a:pPr algn="just"/>
            <a:r>
              <a:rPr lang="es-MX" sz="2000"/>
              <a:t>2. Competencia es la aptitud para enfrentar eficazmente una familia de situaciones análogas, movilizando a conciencia y de manera a la vez rápida, pertinente y creativa, múltiples recursos cognitivos: saberes, capacidades, microcompetencias, informaciones, valores, actitudes, esquemas de percepción, de evaluación y de razonamiento (Perrenoud, 2001, p. 509).</a:t>
            </a:r>
          </a:p>
        </p:txBody>
      </p:sp>
      <p:pic>
        <p:nvPicPr>
          <p:cNvPr id="8196" name="Picture 5" descr="https://encrypted-tbn1.gstatic.com/images?q=tbn:ANd9GcRqeSnb7ixLozh7R03jSBHslDrUwNkhEVgYOg_bIbEWWJXNSE2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404813"/>
            <a:ext cx="16462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827088" y="836613"/>
            <a:ext cx="7272337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000"/>
              <a:t>3. Competencia es la secuencia de acciones que combinan varios conocimientos, un esquema operativo transferible a una</a:t>
            </a:r>
          </a:p>
          <a:p>
            <a:pPr algn="just"/>
            <a:r>
              <a:rPr lang="es-MX" sz="2000"/>
              <a:t>familia de situaciones (Le Boterf, 2000, p. 87).</a:t>
            </a:r>
          </a:p>
          <a:p>
            <a:pPr algn="just"/>
            <a:r>
              <a:rPr lang="es-MX" sz="2000"/>
              <a:t>4. La competencia no proviene de la aprobación de un currículo escolar formal, sino de un ejercicio de aplicación de conocimientos en circunstancias críticas (Gallart y Jacinto, 1995, p. 1).</a:t>
            </a:r>
          </a:p>
        </p:txBody>
      </p:sp>
      <p:pic>
        <p:nvPicPr>
          <p:cNvPr id="9219" name="Picture 4" descr="http://1.bp.blogspot.com/_yEiPF0Uhym8/TERQjtbwvzI/AAAAAAAAD6Q/QARtbs4yi8o/s320/D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2852738"/>
            <a:ext cx="3535363" cy="343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4 Grupo"/>
          <p:cNvGrpSpPr>
            <a:grpSpLocks/>
          </p:cNvGrpSpPr>
          <p:nvPr/>
        </p:nvGrpSpPr>
        <p:grpSpPr bwMode="auto">
          <a:xfrm>
            <a:off x="1116013" y="765175"/>
            <a:ext cx="6911975" cy="5327650"/>
            <a:chOff x="1115616" y="764704"/>
            <a:chExt cx="6912768" cy="5328592"/>
          </a:xfrm>
        </p:grpSpPr>
        <p:pic>
          <p:nvPicPr>
            <p:cNvPr id="1024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24625" t="17345" r="22247" b="9813"/>
            <a:stretch>
              <a:fillRect/>
            </a:stretch>
          </p:blipFill>
          <p:spPr bwMode="auto">
            <a:xfrm>
              <a:off x="1115616" y="764704"/>
              <a:ext cx="6912768" cy="532859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4" name="3 Rectángulo"/>
            <p:cNvSpPr/>
            <p:nvPr/>
          </p:nvSpPr>
          <p:spPr>
            <a:xfrm>
              <a:off x="7741013" y="5732870"/>
              <a:ext cx="142891" cy="2159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MX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http://1.bp.blogspot.com/_Rpkt94O0mug/TP06J43AnII/AAAAAAAAAAM/Pa1KLP1cyYY/s1600/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4292600"/>
            <a:ext cx="2938463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 redondeado"/>
          <p:cNvSpPr/>
          <p:nvPr/>
        </p:nvSpPr>
        <p:spPr>
          <a:xfrm>
            <a:off x="827088" y="549275"/>
            <a:ext cx="6913562" cy="10207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endParaRPr lang="es-MX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es-MX" dirty="0">
                <a:solidFill>
                  <a:schemeClr val="tx1"/>
                </a:solidFill>
              </a:rPr>
              <a:t>COMPETENCIAS DOCENTES</a:t>
            </a:r>
          </a:p>
          <a:p>
            <a:pPr algn="just">
              <a:defRPr/>
            </a:pPr>
            <a:endParaRPr lang="es-MX" dirty="0">
              <a:solidFill>
                <a:schemeClr val="tx1"/>
              </a:solidFill>
            </a:endParaRPr>
          </a:p>
        </p:txBody>
      </p:sp>
      <p:sp>
        <p:nvSpPr>
          <p:cNvPr id="11268" name="2 Rectángulo"/>
          <p:cNvSpPr>
            <a:spLocks noChangeArrowheads="1"/>
          </p:cNvSpPr>
          <p:nvPr/>
        </p:nvSpPr>
        <p:spPr bwMode="auto">
          <a:xfrm>
            <a:off x="684213" y="1844675"/>
            <a:ext cx="7704137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Clasificación de Perrenoud (2004)</a:t>
            </a:r>
          </a:p>
          <a:p>
            <a:r>
              <a:rPr lang="es-MX"/>
              <a:t>1. Organizar y animar situaciones de aprendizaje.</a:t>
            </a:r>
          </a:p>
          <a:p>
            <a:r>
              <a:rPr lang="es-MX"/>
              <a:t>2. Gestionar la progresión de los aprendizajes.</a:t>
            </a:r>
          </a:p>
          <a:p>
            <a:pPr algn="just"/>
            <a:r>
              <a:rPr lang="es-MX"/>
              <a:t>3. Concebir y promover la evolución de dispositivos de diferenciación.</a:t>
            </a:r>
          </a:p>
          <a:p>
            <a:r>
              <a:rPr lang="es-MX"/>
              <a:t>4. Implicar al alumnado en sus aprendizajes y su trabajo.</a:t>
            </a:r>
          </a:p>
          <a:p>
            <a:r>
              <a:rPr lang="es-MX"/>
              <a:t>5. Trabajar en equipo.</a:t>
            </a:r>
          </a:p>
          <a:p>
            <a:r>
              <a:rPr lang="es-MX"/>
              <a:t>6. Participar en la gestión de la escuela.</a:t>
            </a:r>
          </a:p>
          <a:p>
            <a:r>
              <a:rPr lang="es-MX"/>
              <a:t>7. Informar e implicar a los padres.</a:t>
            </a:r>
          </a:p>
          <a:p>
            <a:r>
              <a:rPr lang="es-MX"/>
              <a:t>8. Utilizar nuevas tecnologías.</a:t>
            </a:r>
          </a:p>
          <a:p>
            <a:r>
              <a:rPr lang="es-MX"/>
              <a:t>9. Afrontar los deberes y los dilemas éticos de la profesión.</a:t>
            </a:r>
          </a:p>
          <a:p>
            <a:r>
              <a:rPr lang="es-MX"/>
              <a:t>10.Gestionar la propia formación continua.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Rectángulo"/>
          <p:cNvSpPr>
            <a:spLocks noChangeArrowheads="1"/>
          </p:cNvSpPr>
          <p:nvPr/>
        </p:nvSpPr>
        <p:spPr bwMode="auto">
          <a:xfrm>
            <a:off x="468313" y="549275"/>
            <a:ext cx="79200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CUADRO DE COMPETENCIAS DE LOS MAESTROS FRENTE A GRUPO DEL SNFC-2011</a:t>
            </a:r>
          </a:p>
          <a:p>
            <a:pPr algn="just"/>
            <a:endParaRPr lang="es-MX" sz="1200"/>
          </a:p>
        </p:txBody>
      </p:sp>
      <p:sp>
        <p:nvSpPr>
          <p:cNvPr id="12291" name="3 Rectángulo"/>
          <p:cNvSpPr>
            <a:spLocks noChangeArrowheads="1"/>
          </p:cNvSpPr>
          <p:nvPr/>
        </p:nvSpPr>
        <p:spPr bwMode="auto">
          <a:xfrm>
            <a:off x="827088" y="1557338"/>
            <a:ext cx="712946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/>
              <a:t>• Domina los contenidos de enseñanza </a:t>
            </a:r>
          </a:p>
          <a:p>
            <a:pPr algn="just"/>
            <a:r>
              <a:rPr lang="es-MX"/>
              <a:t>  del currículo y los componentes pedagógicos </a:t>
            </a:r>
          </a:p>
          <a:p>
            <a:pPr algn="just"/>
            <a:r>
              <a:rPr lang="es-MX"/>
              <a:t>  y didácticos para el desarrollo de capacidades </a:t>
            </a:r>
          </a:p>
          <a:p>
            <a:pPr algn="just"/>
            <a:r>
              <a:rPr lang="es-MX"/>
              <a:t>  intelectuales y de pensamiento complejo en </a:t>
            </a:r>
          </a:p>
          <a:p>
            <a:pPr algn="just"/>
            <a:r>
              <a:rPr lang="es-MX"/>
              <a:t>  los estudiantes de acuerdo con los Planes y </a:t>
            </a:r>
          </a:p>
          <a:p>
            <a:pPr algn="just"/>
            <a:r>
              <a:rPr lang="es-MX"/>
              <a:t>  Programas de Estudio vigentes para la educación básica.</a:t>
            </a:r>
          </a:p>
          <a:p>
            <a:pPr algn="just"/>
            <a:endParaRPr lang="es-MX"/>
          </a:p>
          <a:p>
            <a:pPr algn="just"/>
            <a:endParaRPr lang="es-MX"/>
          </a:p>
          <a:p>
            <a:pPr algn="just"/>
            <a:r>
              <a:rPr lang="es-MX"/>
              <a:t>• Domina los referentes, funciones y estructura de su propia lengua y sus particularidades en cada una de las asignaturas, con lo que favorece las competencias lingüísticas y comunicativas en los estudiantes. </a:t>
            </a:r>
          </a:p>
        </p:txBody>
      </p:sp>
      <p:pic>
        <p:nvPicPr>
          <p:cNvPr id="4" name="3 Imagen" descr="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7763" y="1268413"/>
            <a:ext cx="2317750" cy="15446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900113" y="3573463"/>
            <a:ext cx="72009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s-MX"/>
          </a:p>
          <a:p>
            <a:pPr algn="just"/>
            <a:endParaRPr lang="es-MX"/>
          </a:p>
          <a:p>
            <a:pPr algn="just"/>
            <a:r>
              <a:rPr lang="es-MX"/>
              <a:t>• Crea ambientes de aprendizaje en las aulas que incentivan la curiosidad, la imaginación, el gusto por el conocimiento, la creatividad, la autonomía y el pensamiento crítico en los estudiantes mediante la incorporación de innovaciones educativas, la promoción de prácticas democráticas y el uso de diversos recursos didácticos en sus prácticas de enseñanza.</a:t>
            </a:r>
          </a:p>
        </p:txBody>
      </p:sp>
      <p:pic>
        <p:nvPicPr>
          <p:cNvPr id="13315" name="3 Imagen" descr="foto-ludo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0713" y="692150"/>
            <a:ext cx="4191000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4 Rectángulo"/>
          <p:cNvSpPr>
            <a:spLocks noChangeArrowheads="1"/>
          </p:cNvSpPr>
          <p:nvPr/>
        </p:nvSpPr>
        <p:spPr bwMode="auto">
          <a:xfrm>
            <a:off x="755650" y="1268413"/>
            <a:ext cx="34559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/>
              <a:t>• Identifica sus propios procesos de aprendizaje y los utiliza para fomentar el aprendizaje permanente de los estudiantes (aprender a aprender).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1403350" y="1268413"/>
            <a:ext cx="648176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/>
              <a:t>• Contribuye a la formación de una ciudadanía democrática, llevando al aula formas de convivencia y de reflexión acordes con los principios y valores de la democracia y los derechos humanos.</a:t>
            </a:r>
          </a:p>
          <a:p>
            <a:pPr algn="just"/>
            <a:endParaRPr lang="es-MX"/>
          </a:p>
          <a:p>
            <a:pPr algn="just"/>
            <a:endParaRPr lang="es-MX"/>
          </a:p>
          <a:p>
            <a:pPr algn="just"/>
            <a:r>
              <a:rPr lang="es-MX"/>
              <a:t>• Atiende de manera adecuada la diversidad cultural y lingüística, estilos de aprendizaje y puntos de partida de los estudiantes de manera que valora la individualidad y potencializa el aprendizaje con sentido en un contexto de inclusión y equidad (crea condiciones para la educación inclusiva).</a:t>
            </a:r>
          </a:p>
        </p:txBody>
      </p:sp>
      <p:pic>
        <p:nvPicPr>
          <p:cNvPr id="14339" name="2 Imagen" descr="nenoscc_570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652963"/>
            <a:ext cx="2290763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http://2.bp.blogspot.com/-ptT2dmcWJwk/TVxX3MelKEI/AAAAAAAAAA0/dHnefRSAXA4/s1600/ambientes_de_aprendizaje_028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2599">
            <a:off x="5795963" y="4508500"/>
            <a:ext cx="2446337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1258888" y="3573463"/>
            <a:ext cx="648176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s-MX"/>
          </a:p>
          <a:p>
            <a:pPr algn="just"/>
            <a:r>
              <a:rPr lang="es-MX"/>
              <a:t>• Trabaja en forma colaborativa y participa en redes académicas de profesionales de la educación para el desarrollo de proyectos de innovación e investigación educativa tanto en su propia comunidad educativa como en otros contextos y experiencias.</a:t>
            </a:r>
          </a:p>
        </p:txBody>
      </p:sp>
      <p:pic>
        <p:nvPicPr>
          <p:cNvPr id="15363" name="Picture 2" descr="http://1.bp.blogspot.com/_y6DFG35pT3s/TMnupiTXMAI/AAAAAAAAA3E/qtm_7cv1-2c/s1600/DSC0036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1412875"/>
            <a:ext cx="31686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3 Rectángulo"/>
          <p:cNvSpPr>
            <a:spLocks noChangeArrowheads="1"/>
          </p:cNvSpPr>
          <p:nvPr/>
        </p:nvSpPr>
        <p:spPr bwMode="auto">
          <a:xfrm>
            <a:off x="684213" y="1484313"/>
            <a:ext cx="4572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/>
              <a:t>• Contribuye al desarrollo físico, social y emocional de los estudiantes, reconociendo la importancia de las distintas dimensiones del desarrollo humano, aplicando el mismo principio en su desarrollo personal integral.</a:t>
            </a:r>
          </a:p>
          <a:p>
            <a:pPr algn="just"/>
            <a:endParaRPr lang="es-MX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Rectángulo"/>
          <p:cNvSpPr>
            <a:spLocks noChangeArrowheads="1"/>
          </p:cNvSpPr>
          <p:nvPr/>
        </p:nvSpPr>
        <p:spPr bwMode="auto">
          <a:xfrm>
            <a:off x="971550" y="1412875"/>
            <a:ext cx="72739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/>
              <a:t>• Incorpora las tecnologías de la información y comunicación en los procesos de formación profesional y en las prácticas pedagógicas del aula, que les permita enfrentar los retos de las sociedades del conocimiento.</a:t>
            </a:r>
          </a:p>
          <a:p>
            <a:pPr algn="just"/>
            <a:endParaRPr lang="es-MX"/>
          </a:p>
        </p:txBody>
      </p:sp>
      <p:pic>
        <p:nvPicPr>
          <p:cNvPr id="16387" name="Picture 4" descr="http://www.itcen.com.mx/images/ventajas/vta_docente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2997200"/>
            <a:ext cx="311150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4 Rectángulo"/>
          <p:cNvSpPr>
            <a:spLocks noChangeArrowheads="1"/>
          </p:cNvSpPr>
          <p:nvPr/>
        </p:nvSpPr>
        <p:spPr bwMode="auto">
          <a:xfrm>
            <a:off x="971550" y="2708275"/>
            <a:ext cx="4572000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/>
              <a:t>• Organiza su propia formación continua, involucrándose en procesos de desarrollo personal y autoformación profesional, así como en colectivos docentes de manera permanente, vinculando a ésta los desafíos que cotidianamente le ofrece su práctica educativa.</a:t>
            </a:r>
          </a:p>
          <a:p>
            <a:pPr algn="just"/>
            <a:endParaRPr lang="es-MX"/>
          </a:p>
          <a:p>
            <a:pPr algn="just"/>
            <a:endParaRPr lang="es-MX"/>
          </a:p>
          <a:p>
            <a:pPr algn="just"/>
            <a:r>
              <a:rPr lang="es-MX"/>
              <a:t>• Domina una segunda lengua (nacional o extranjera), que contribuya a sus posibilidades de desarrollar actitudes y prácticas interculturales.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752600"/>
            <a:ext cx="818515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258888" y="620713"/>
            <a:ext cx="662622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MX" sz="2800" dirty="0">
                <a:solidFill>
                  <a:schemeClr val="accent6"/>
                </a:solidFill>
              </a:rPr>
              <a:t>Competencias Profesionales del docente de educación media superior</a:t>
            </a:r>
          </a:p>
        </p:txBody>
      </p:sp>
      <p:sp>
        <p:nvSpPr>
          <p:cNvPr id="17412" name="3 CuadroTexto"/>
          <p:cNvSpPr txBox="1">
            <a:spLocks noChangeArrowheads="1"/>
          </p:cNvSpPr>
          <p:nvPr/>
        </p:nvSpPr>
        <p:spPr bwMode="auto">
          <a:xfrm>
            <a:off x="5076825" y="5732463"/>
            <a:ext cx="37433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600"/>
              <a:t>Fuente: Sistema Nacional de Bachillerato SNB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2" cstate="print"/>
          <a:srcRect l="22964" t="11438" r="22246" b="13751"/>
          <a:stretch>
            <a:fillRect/>
          </a:stretch>
        </p:blipFill>
        <p:spPr bwMode="auto">
          <a:xfrm>
            <a:off x="1116013" y="765175"/>
            <a:ext cx="6551612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827088" y="404813"/>
            <a:ext cx="7273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Cuadro 9</a:t>
            </a:r>
            <a:r>
              <a:rPr lang="es-MX" sz="1600" b="1"/>
              <a:t>. Incongruencias entre los objetivos y la disposición espacial</a:t>
            </a:r>
            <a:endParaRPr lang="es-MX"/>
          </a:p>
        </p:txBody>
      </p:sp>
      <p:sp>
        <p:nvSpPr>
          <p:cNvPr id="18436" name="3 Rectángulo"/>
          <p:cNvSpPr>
            <a:spLocks noChangeArrowheads="1"/>
          </p:cNvSpPr>
          <p:nvPr/>
        </p:nvSpPr>
        <p:spPr bwMode="auto">
          <a:xfrm>
            <a:off x="5148263" y="5949950"/>
            <a:ext cx="3429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i="1"/>
              <a:t>Fuente: Cano, E.(2005 pág.79) </a:t>
            </a:r>
            <a:endParaRPr lang="es-MX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Marcador de contenido"/>
          <p:cNvSpPr txBox="1">
            <a:spLocks/>
          </p:cNvSpPr>
          <p:nvPr/>
        </p:nvSpPr>
        <p:spPr bwMode="auto">
          <a:xfrm>
            <a:off x="468313" y="620713"/>
            <a:ext cx="648017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2880" tIns="91440"/>
          <a:lstStyle/>
          <a:p>
            <a:pPr>
              <a:defRPr/>
            </a:pPr>
            <a:endParaRPr lang="es-MX" sz="1600" dirty="0">
              <a:solidFill>
                <a:sysClr val="windowText" lastClr="000000"/>
              </a:solidFill>
              <a:latin typeface="Verdana"/>
              <a:cs typeface="+mn-cs"/>
            </a:endParaRPr>
          </a:p>
          <a:p>
            <a:pPr>
              <a:defRPr/>
            </a:pPr>
            <a:endParaRPr lang="es-MX" sz="1600" dirty="0">
              <a:solidFill>
                <a:sysClr val="windowText" lastClr="000000"/>
              </a:solidFill>
              <a:latin typeface="Verdana"/>
              <a:cs typeface="+mn-cs"/>
            </a:endParaRPr>
          </a:p>
          <a:p>
            <a:pPr>
              <a:defRPr/>
            </a:pPr>
            <a:endParaRPr lang="es-MX" sz="2000" dirty="0"/>
          </a:p>
          <a:p>
            <a:pPr marL="265113" indent="-265113">
              <a:spcBef>
                <a:spcPts val="250"/>
              </a:spcBef>
              <a:buClr>
                <a:srgbClr val="FF388C"/>
              </a:buClr>
              <a:buSzPct val="80000"/>
              <a:buFont typeface="Arial" pitchFamily="34" charset="0"/>
              <a:buNone/>
              <a:defRPr/>
            </a:pPr>
            <a:endParaRPr lang="es-MX" sz="2800" dirty="0">
              <a:solidFill>
                <a:sysClr val="windowText" lastClr="000000"/>
              </a:solidFill>
              <a:latin typeface="Verdana"/>
              <a:cs typeface="+mn-cs"/>
            </a:endParaRP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827088" y="1196975"/>
          <a:ext cx="63373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2"/>
                <a:gridCol w="3168352"/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indicadores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Aprobación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Reprobación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Deserción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Promedio de aprovechamiento</a:t>
                      </a:r>
                      <a:r>
                        <a:rPr lang="es-MX" baseline="0" dirty="0" smtClean="0"/>
                        <a:t> de los alumnos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Prueba</a:t>
                      </a:r>
                      <a:r>
                        <a:rPr lang="es-MX" baseline="0" dirty="0" smtClean="0"/>
                        <a:t> ENLACE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Calificaciones del docente emitida por los alumnos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Exámenes departamentales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Etc.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491" name="3 CuadroTexto"/>
          <p:cNvSpPr txBox="1">
            <a:spLocks noChangeArrowheads="1"/>
          </p:cNvSpPr>
          <p:nvPr/>
        </p:nvSpPr>
        <p:spPr bwMode="auto">
          <a:xfrm>
            <a:off x="4716463" y="4581525"/>
            <a:ext cx="38163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/>
              <a:t>El diseño del instrumento es personal y se toman los indicadores que apliquen de acuerdo al nivel en el que se esta interviniendo.</a:t>
            </a:r>
          </a:p>
        </p:txBody>
      </p:sp>
      <p:sp>
        <p:nvSpPr>
          <p:cNvPr id="19492" name="4 Rectángulo"/>
          <p:cNvSpPr>
            <a:spLocks noChangeArrowheads="1"/>
          </p:cNvSpPr>
          <p:nvPr/>
        </p:nvSpPr>
        <p:spPr bwMode="auto">
          <a:xfrm>
            <a:off x="684213" y="476250"/>
            <a:ext cx="72723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3200" b="1"/>
              <a:t>¿Qué dicen los indicadores?</a:t>
            </a:r>
            <a:endParaRPr lang="es-MX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827088" y="1268413"/>
            <a:ext cx="6913562" cy="31670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endParaRPr lang="es-MX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es-MX" dirty="0">
                <a:solidFill>
                  <a:schemeClr val="tx1"/>
                </a:solidFill>
              </a:rPr>
              <a:t>Actividades: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s-MX" dirty="0"/>
              <a:t>Redacta la reflexión sobre los resultados alcanzados y su impacto educativo-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s-MX" dirty="0"/>
              <a:t>Evalúa tus competencias docentes.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s-MX"/>
              <a:t>Establece </a:t>
            </a:r>
            <a:r>
              <a:rPr lang="es-MX" dirty="0"/>
              <a:t>l</a:t>
            </a:r>
            <a:r>
              <a:rPr lang="es-MX" dirty="0">
                <a:solidFill>
                  <a:schemeClr val="tx1"/>
                </a:solidFill>
              </a:rPr>
              <a:t>a relación con las categorías que ya habías encontrado y reflexiona sobre los problemas que impactan tu práctica.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s-MX" dirty="0">
              <a:solidFill>
                <a:schemeClr val="tx1"/>
              </a:solidFill>
            </a:endParaRPr>
          </a:p>
          <a:p>
            <a:pPr algn="just">
              <a:defRPr/>
            </a:pPr>
            <a:endParaRPr lang="es-MX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CuadroTexto"/>
          <p:cNvSpPr txBox="1">
            <a:spLocks noChangeArrowheads="1"/>
          </p:cNvSpPr>
          <p:nvPr/>
        </p:nvSpPr>
        <p:spPr bwMode="auto">
          <a:xfrm>
            <a:off x="1476375" y="1196975"/>
            <a:ext cx="6335713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Bibliografía </a:t>
            </a:r>
          </a:p>
          <a:p>
            <a:endParaRPr lang="es-MX"/>
          </a:p>
          <a:p>
            <a:pPr algn="just"/>
            <a:r>
              <a:rPr lang="es-MX" sz="1400" i="1"/>
              <a:t>Cano, E.(2005) Cómo mejorar las competencias de los docentes. </a:t>
            </a:r>
            <a:r>
              <a:rPr lang="es-MX" sz="1400"/>
              <a:t>Guía para 	la autoevaluación y el desarrollo de las competencias del 	profesorado. Editorial Graó.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1371600" y="1820863"/>
            <a:ext cx="6486525" cy="1828800"/>
          </a:xfrm>
        </p:spPr>
        <p:txBody>
          <a:bodyPr/>
          <a:lstStyle/>
          <a:p>
            <a:pPr>
              <a:defRPr/>
            </a:pPr>
            <a:r>
              <a:rPr lang="es-MX" dirty="0" smtClean="0"/>
              <a:t>             </a:t>
            </a:r>
            <a:r>
              <a:rPr lang="es-MX" sz="7200" dirty="0" smtClean="0"/>
              <a:t>Gracias</a:t>
            </a:r>
            <a:br>
              <a:rPr lang="es-MX" sz="7200" dirty="0" smtClean="0"/>
            </a:br>
            <a:r>
              <a:rPr lang="es-MX" dirty="0" smtClean="0"/>
              <a:t> 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Personalizado 1">
      <a:dk1>
        <a:sysClr val="windowText" lastClr="000000"/>
      </a:dk1>
      <a:lt1>
        <a:sysClr val="window" lastClr="FFFFFF"/>
      </a:lt1>
      <a:dk2>
        <a:srgbClr val="666666"/>
      </a:dk2>
      <a:lt2>
        <a:srgbClr val="00449E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449E"/>
      </a:accent6>
      <a:hlink>
        <a:srgbClr val="17BBFD"/>
      </a:hlink>
      <a:folHlink>
        <a:srgbClr val="FF79C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938</Words>
  <Application>Microsoft Office PowerPoint</Application>
  <PresentationFormat>Presentación en pantalla (4:3)</PresentationFormat>
  <Paragraphs>91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Verdana</vt:lpstr>
      <vt:lpstr>Wingdings 2</vt:lpstr>
      <vt:lpstr>Calibri</vt:lpstr>
      <vt:lpstr>Times New Roman</vt:lpstr>
      <vt:lpstr>Aspecto</vt:lpstr>
      <vt:lpstr>    GOBIERNO DEL ESTADO DE JALISCO        SECRETARÍA DE EDUCACIÓN        DEL ESTADO DE JALISCO    Maestría en Educación con Intervención en la Práctica Educativa</vt:lpstr>
      <vt:lpstr>OBJETIVO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             Gracias  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PATSY</dc:creator>
  <cp:lastModifiedBy>PATSY</cp:lastModifiedBy>
  <cp:revision>148</cp:revision>
  <dcterms:created xsi:type="dcterms:W3CDTF">2013-02-15T01:59:29Z</dcterms:created>
  <dcterms:modified xsi:type="dcterms:W3CDTF">2013-05-18T04:46:11Z</dcterms:modified>
</cp:coreProperties>
</file>